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6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88163" cy="100203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44408"/>
    <a:srgbClr val="423506"/>
    <a:srgbClr val="735D0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4590" autoAdjust="0"/>
  </p:normalViewPr>
  <p:slideViewPr>
    <p:cSldViewPr>
      <p:cViewPr>
        <p:scale>
          <a:sx n="50" d="100"/>
          <a:sy n="50" d="100"/>
        </p:scale>
        <p:origin x="-1742" y="-413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F7D6A1-67CD-412C-B34A-1B93CA47E3FB}" type="datetimeFigureOut">
              <a:rPr lang="ru-RU" smtClean="0"/>
              <a:t>02.09.2020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B5405E0-7551-4909-A05A-8021E8A0236B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F7D6A1-67CD-412C-B34A-1B93CA47E3FB}" type="datetimeFigureOut">
              <a:rPr lang="ru-RU" smtClean="0"/>
              <a:t>02.09.2020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5405E0-7551-4909-A05A-8021E8A0236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F7D6A1-67CD-412C-B34A-1B93CA47E3FB}" type="datetimeFigureOut">
              <a:rPr lang="ru-RU" smtClean="0"/>
              <a:t>02.09.2020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5405E0-7551-4909-A05A-8021E8A0236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Объект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38F7D6A1-67CD-412C-B34A-1B93CA47E3FB}" type="datetimeFigureOut">
              <a:rPr lang="ru-RU" smtClean="0"/>
              <a:t>02.09.2020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2B5405E0-7551-4909-A05A-8021E8A0236B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F7D6A1-67CD-412C-B34A-1B93CA47E3FB}" type="datetimeFigureOut">
              <a:rPr lang="ru-RU" smtClean="0"/>
              <a:t>02.09.2020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5405E0-7551-4909-A05A-8021E8A0236B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F7D6A1-67CD-412C-B34A-1B93CA47E3FB}" type="datetimeFigureOut">
              <a:rPr lang="ru-RU" smtClean="0"/>
              <a:t>02.09.2020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5405E0-7551-4909-A05A-8021E8A0236B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5405E0-7551-4909-A05A-8021E8A0236B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F7D6A1-67CD-412C-B34A-1B93CA47E3FB}" type="datetimeFigureOut">
              <a:rPr lang="ru-RU" smtClean="0"/>
              <a:t>02.09.2020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Объект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Объект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F7D6A1-67CD-412C-B34A-1B93CA47E3FB}" type="datetimeFigureOut">
              <a:rPr lang="ru-RU" smtClean="0"/>
              <a:t>02.09.2020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5405E0-7551-4909-A05A-8021E8A0236B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F7D6A1-67CD-412C-B34A-1B93CA47E3FB}" type="datetimeFigureOut">
              <a:rPr lang="ru-RU" smtClean="0"/>
              <a:t>02.09.2020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5405E0-7551-4909-A05A-8021E8A0236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Объект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38F7D6A1-67CD-412C-B34A-1B93CA47E3FB}" type="datetimeFigureOut">
              <a:rPr lang="ru-RU" smtClean="0"/>
              <a:t>02.09.2020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2B5405E0-7551-4909-A05A-8021E8A0236B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F7D6A1-67CD-412C-B34A-1B93CA47E3FB}" type="datetimeFigureOut">
              <a:rPr lang="ru-RU" smtClean="0"/>
              <a:t>02.09.2020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B5405E0-7551-4909-A05A-8021E8A0236B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38F7D6A1-67CD-412C-B34A-1B93CA47E3FB}" type="datetimeFigureOut">
              <a:rPr lang="ru-RU" smtClean="0"/>
              <a:t>02.09.2020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2B5405E0-7551-4909-A05A-8021E8A0236B}" type="slidenum">
              <a:rPr lang="ru-RU" smtClean="0"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Анна\Desktop\Untitled Export\Autumn_Foliage_Boards_45094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112"/>
            <a:ext cx="10260632" cy="6837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25759" y="8112"/>
            <a:ext cx="7344815" cy="3615981"/>
          </a:xfrm>
          <a:prstGeom prst="rect">
            <a:avLst/>
          </a:prstGeom>
          <a:solidFill>
            <a:schemeClr val="tx1">
              <a:lumMod val="85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61863" y="163920"/>
            <a:ext cx="5544616" cy="576064"/>
          </a:xfrm>
        </p:spPr>
        <p:txBody>
          <a:bodyPr/>
          <a:lstStyle/>
          <a:p>
            <a:pPr algn="ctr"/>
            <a:r>
              <a:rPr lang="ru-RU" b="1" spc="0" dirty="0" smtClean="0">
                <a:ln>
                  <a:noFill/>
                </a:ln>
                <a:solidFill>
                  <a:srgbClr val="544408"/>
                </a:solidFill>
                <a:effectLst/>
                <a:latin typeface="Times New Roman" pitchFamily="18" charset="0"/>
                <a:cs typeface="Times New Roman" pitchFamily="18" charset="0"/>
              </a:rPr>
              <a:t>Дорогие ребята!</a:t>
            </a:r>
            <a:endParaRPr lang="ru-RU" b="1" spc="0" dirty="0">
              <a:ln>
                <a:noFill/>
              </a:ln>
              <a:solidFill>
                <a:srgbClr val="544408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900" b="11452"/>
          <a:stretch/>
        </p:blipFill>
        <p:spPr>
          <a:xfrm>
            <a:off x="125760" y="3624094"/>
            <a:ext cx="7344814" cy="306595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58601" y="2117174"/>
            <a:ext cx="6531881" cy="181588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solidFill>
                  <a:srgbClr val="54440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Закончились летние </a:t>
            </a:r>
            <a:r>
              <a:rPr lang="ru-RU" sz="2800" b="1" dirty="0" smtClean="0">
                <a:solidFill>
                  <a:srgbClr val="54440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каникулы</a:t>
            </a:r>
          </a:p>
          <a:p>
            <a:pPr algn="ctr"/>
            <a:r>
              <a:rPr lang="ru-RU" sz="2800" b="1" dirty="0">
                <a:solidFill>
                  <a:srgbClr val="54440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мы снова готовы открыть перед вами двери Нашей школы!</a:t>
            </a:r>
          </a:p>
          <a:p>
            <a:pPr algn="ctr"/>
            <a:endParaRPr lang="ru-RU" sz="2800" dirty="0">
              <a:solidFill>
                <a:schemeClr val="bg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-144016" y="1007358"/>
            <a:ext cx="788436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Прочитайте </a:t>
            </a:r>
            <a:r>
              <a:rPr lang="ru-RU" sz="32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запомните </a:t>
            </a:r>
          </a:p>
          <a:p>
            <a:pPr algn="ctr"/>
            <a:r>
              <a:rPr lang="ru-RU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памятку </a:t>
            </a:r>
            <a:r>
              <a:rPr lang="ru-RU" sz="32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для обучающегося!</a:t>
            </a:r>
          </a:p>
        </p:txBody>
      </p:sp>
    </p:spTree>
    <p:extLst>
      <p:ext uri="{BB962C8B-B14F-4D97-AF65-F5344CB8AC3E}">
        <p14:creationId xmlns:p14="http://schemas.microsoft.com/office/powerpoint/2010/main" val="41006623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8" grpId="0"/>
      <p:bldP spid="10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Анна\Desktop\Untitled Export\Autumn_Foliage_Boards_45094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112"/>
            <a:ext cx="10260632" cy="6837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25758" y="116632"/>
            <a:ext cx="7344815" cy="6624736"/>
          </a:xfrm>
          <a:prstGeom prst="rect">
            <a:avLst/>
          </a:prstGeom>
          <a:solidFill>
            <a:schemeClr val="tx1">
              <a:lumMod val="85000"/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57200" y="1881336"/>
            <a:ext cx="6851104" cy="4572000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800" b="1" dirty="0">
                <a:solidFill>
                  <a:srgbClr val="54440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Один </a:t>
            </a:r>
            <a:r>
              <a:rPr lang="ru-RU" sz="2800" b="1" dirty="0">
                <a:solidFill>
                  <a:srgbClr val="54440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 в день, во время урока (по графику) в Вашем классе будет проводиться обеззараживание воздуха с использованием специального оборудования - </a:t>
            </a:r>
            <a:r>
              <a:rPr lang="ru-RU" sz="2800" b="1" dirty="0" err="1">
                <a:solidFill>
                  <a:srgbClr val="54440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рециркулятора</a:t>
            </a:r>
            <a:r>
              <a:rPr lang="ru-RU" sz="2800" b="1" dirty="0" smtClean="0">
                <a:solidFill>
                  <a:srgbClr val="54440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 algn="just">
              <a:buNone/>
            </a:pPr>
            <a:endParaRPr lang="ru-RU" sz="2800" b="1" dirty="0">
              <a:solidFill>
                <a:srgbClr val="544408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sz="2800" b="1" dirty="0">
                <a:solidFill>
                  <a:srgbClr val="54440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Бактерицидный </a:t>
            </a:r>
            <a:r>
              <a:rPr lang="ru-RU" sz="2800" b="1" dirty="0" err="1">
                <a:solidFill>
                  <a:srgbClr val="54440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рециркулятор</a:t>
            </a:r>
            <a:r>
              <a:rPr lang="ru-RU" sz="2800" b="1" dirty="0">
                <a:solidFill>
                  <a:srgbClr val="54440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одна из самых надежных мер профилактики инфекций.</a:t>
            </a:r>
          </a:p>
          <a:p>
            <a:pPr algn="just"/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25758" y="260648"/>
            <a:ext cx="7344815" cy="1219200"/>
          </a:xfrm>
        </p:spPr>
        <p:txBody>
          <a:bodyPr>
            <a:noAutofit/>
          </a:bodyPr>
          <a:lstStyle/>
          <a:p>
            <a:pPr algn="ctr"/>
            <a:r>
              <a:rPr lang="ru-RU" sz="3200" b="1" cap="all" spc="0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Рециркуляция-дезинфекция воздушной среды.</a:t>
            </a:r>
          </a:p>
        </p:txBody>
      </p:sp>
    </p:spTree>
    <p:extLst>
      <p:ext uri="{BB962C8B-B14F-4D97-AF65-F5344CB8AC3E}">
        <p14:creationId xmlns:p14="http://schemas.microsoft.com/office/powerpoint/2010/main" val="11734372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3" descr="C:\Users\Анна\Desktop\Untitled Export\Autumn_Foliage_Boards_45094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112"/>
            <a:ext cx="10260632" cy="6837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125758" y="116632"/>
            <a:ext cx="7344815" cy="6624736"/>
          </a:xfrm>
          <a:prstGeom prst="rect">
            <a:avLst/>
          </a:prstGeom>
          <a:solidFill>
            <a:schemeClr val="tx1">
              <a:lumMod val="85000"/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44624"/>
            <a:ext cx="7013373" cy="12192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cap="all" spc="0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Наша школа - НАШ ДОМ.</a:t>
            </a:r>
          </a:p>
        </p:txBody>
      </p:sp>
      <p:pic>
        <p:nvPicPr>
          <p:cNvPr id="4" name="Объект 3" descr="http://rsloboda-rt.ru/images/uploads/news/2020/6/18/61c888ccde68008fdebf390ecc7c20b8.jpg"/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91279" y="1648408"/>
            <a:ext cx="5668953" cy="35611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125757" y="5373216"/>
            <a:ext cx="734481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Все будет хорошо!</a:t>
            </a:r>
          </a:p>
        </p:txBody>
      </p:sp>
    </p:spTree>
    <p:extLst>
      <p:ext uri="{BB962C8B-B14F-4D97-AF65-F5344CB8AC3E}">
        <p14:creationId xmlns:p14="http://schemas.microsoft.com/office/powerpoint/2010/main" val="27276889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2" presetClass="entr" presetSubtype="0" fill="hold" nodeType="after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Анна\Desktop\Untitled Export\Autumn_Foliage_Boards_45094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112"/>
            <a:ext cx="10260632" cy="6837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25758" y="116632"/>
            <a:ext cx="7344815" cy="6624736"/>
          </a:xfrm>
          <a:prstGeom prst="rect">
            <a:avLst/>
          </a:prstGeom>
          <a:solidFill>
            <a:schemeClr val="tx1">
              <a:lumMod val="85000"/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25757" y="260648"/>
            <a:ext cx="7344815" cy="5904656"/>
          </a:xfrm>
        </p:spPr>
        <p:txBody>
          <a:bodyPr>
            <a:noAutofit/>
          </a:bodyPr>
          <a:lstStyle/>
          <a:p>
            <a:pPr marL="0" indent="0" algn="ctr">
              <a:lnSpc>
                <a:spcPts val="3300"/>
              </a:lnSpc>
              <a:buNone/>
            </a:pPr>
            <a:r>
              <a:rPr lang="ru-RU" sz="2800" dirty="0">
                <a:solidFill>
                  <a:srgbClr val="423506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800" dirty="0" smtClean="0">
                <a:solidFill>
                  <a:srgbClr val="423506"/>
                </a:solidFill>
                <a:latin typeface="Times New Roman" pitchFamily="18" charset="0"/>
                <a:cs typeface="Times New Roman" pitchFamily="18" charset="0"/>
              </a:rPr>
              <a:t>	На </a:t>
            </a:r>
            <a:r>
              <a:rPr lang="ru-RU" sz="2800" dirty="0">
                <a:solidFill>
                  <a:srgbClr val="423506"/>
                </a:solidFill>
                <a:latin typeface="Times New Roman" pitchFamily="18" charset="0"/>
                <a:cs typeface="Times New Roman" pitchFamily="18" charset="0"/>
              </a:rPr>
              <a:t>основании Постановления Главного государственного санитарного врача РФ от 30 июня 2020 года N 16 «Об утверждении санитарно-эпидемиологических правил СП 3.1/2.4.3598-20 "Санитарно-эпидемиологические требования к устройству, содержанию и организации работы образовательных организаций и других объектов социальной инфраструктуры для детей и молодежи в условиях распространения новой </a:t>
            </a:r>
            <a:r>
              <a:rPr lang="ru-RU" sz="2800" dirty="0" err="1">
                <a:solidFill>
                  <a:srgbClr val="423506"/>
                </a:solidFill>
                <a:latin typeface="Times New Roman" pitchFamily="18" charset="0"/>
                <a:cs typeface="Times New Roman" pitchFamily="18" charset="0"/>
              </a:rPr>
              <a:t>коронавирусной</a:t>
            </a:r>
            <a:r>
              <a:rPr lang="ru-RU" sz="2800" dirty="0">
                <a:solidFill>
                  <a:srgbClr val="423506"/>
                </a:solidFill>
                <a:latin typeface="Times New Roman" pitchFamily="18" charset="0"/>
                <a:cs typeface="Times New Roman" pitchFamily="18" charset="0"/>
              </a:rPr>
              <a:t> инфекции (COVID-19)" в ГБОУ школе № 467 Санкт-Петербурга устанавливается особый режим функционирования образовательной организации. </a:t>
            </a:r>
          </a:p>
        </p:txBody>
      </p:sp>
    </p:spTree>
    <p:extLst>
      <p:ext uri="{BB962C8B-B14F-4D97-AF65-F5344CB8AC3E}">
        <p14:creationId xmlns:p14="http://schemas.microsoft.com/office/powerpoint/2010/main" val="3179625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3" descr="C:\Users\Анна\Desktop\Untitled Export\Autumn_Foliage_Boards_45094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112"/>
            <a:ext cx="10260632" cy="6837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Прямоугольник 9"/>
          <p:cNvSpPr/>
          <p:nvPr/>
        </p:nvSpPr>
        <p:spPr>
          <a:xfrm>
            <a:off x="125758" y="116632"/>
            <a:ext cx="7344815" cy="6624736"/>
          </a:xfrm>
          <a:prstGeom prst="rect">
            <a:avLst/>
          </a:prstGeom>
          <a:solidFill>
            <a:schemeClr val="tx1">
              <a:lumMod val="85000"/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79512" y="-171400"/>
            <a:ext cx="7200800" cy="257196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100" b="1" dirty="0">
                <a:solidFill>
                  <a:srgbClr val="544408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Чтобы остаться здоровым, избежать заражения вирусом, сохранить дружественную обстановку в </a:t>
            </a:r>
            <a:r>
              <a:rPr lang="ru-RU" sz="3100" b="1" dirty="0">
                <a:solidFill>
                  <a:srgbClr val="544408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школе просим </a:t>
            </a:r>
            <a:r>
              <a:rPr lang="ru-RU" sz="3100" b="1" dirty="0">
                <a:solidFill>
                  <a:srgbClr val="544408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Вас соблюдать следующие правила:</a:t>
            </a:r>
            <a:r>
              <a:rPr lang="ru-RU" sz="3000" b="1" dirty="0">
                <a:solidFill>
                  <a:srgbClr val="544408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000" b="1" dirty="0">
                <a:solidFill>
                  <a:srgbClr val="544408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endParaRPr lang="ru-RU" sz="3000" b="1" dirty="0">
              <a:solidFill>
                <a:srgbClr val="544408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51520" y="1988840"/>
            <a:ext cx="7272808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1. Внимательно </a:t>
            </a:r>
            <a:r>
              <a:rPr lang="ru-RU" sz="32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слушайте педагога</a:t>
            </a:r>
            <a:r>
              <a:rPr lang="ru-RU" sz="32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! </a:t>
            </a:r>
            <a:endParaRPr lang="ru-RU" sz="32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C00000"/>
              </a:solidFill>
              <a:effectLst>
                <a:reflection blurRad="12700" stA="28000" endPos="45000" dist="1000" dir="5400000" sy="-100000" algn="bl" rotWithShape="0"/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ru-RU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sz="32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. Соблюдайте дистанцию</a:t>
            </a:r>
            <a:r>
              <a:rPr lang="ru-RU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!</a:t>
            </a:r>
          </a:p>
          <a:p>
            <a:pPr>
              <a:lnSpc>
                <a:spcPct val="150000"/>
              </a:lnSpc>
            </a:pPr>
            <a:r>
              <a:rPr lang="ru-RU" sz="32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3. Следите за разметкой!</a:t>
            </a:r>
          </a:p>
          <a:p>
            <a:pPr marL="742950" indent="-742950">
              <a:lnSpc>
                <a:spcPct val="150000"/>
              </a:lnSpc>
              <a:buFont typeface="+mj-lt"/>
              <a:buAutoNum type="arabicPeriod"/>
            </a:pPr>
            <a:endParaRPr lang="ru-RU" sz="32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42950" indent="-742950">
              <a:lnSpc>
                <a:spcPct val="150000"/>
              </a:lnSpc>
              <a:buFont typeface="+mj-lt"/>
              <a:buAutoNum type="arabicPeriod"/>
            </a:pPr>
            <a:endParaRPr lang="ru-RU" sz="32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25741" y="5131399"/>
            <a:ext cx="6743705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b="1" dirty="0">
                <a:solidFill>
                  <a:srgbClr val="54440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Соблюдая эти правила, мы с </a:t>
            </a:r>
            <a:r>
              <a:rPr lang="ru-RU" sz="2800" b="1" dirty="0" smtClean="0">
                <a:solidFill>
                  <a:srgbClr val="54440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Вами</a:t>
            </a:r>
          </a:p>
          <a:p>
            <a:pPr algn="ctr"/>
            <a:r>
              <a:rPr lang="ru-RU" sz="2800" b="1" dirty="0" smtClean="0">
                <a:solidFill>
                  <a:srgbClr val="54440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сможем организованно </a:t>
            </a:r>
            <a:r>
              <a:rPr lang="ru-RU" sz="2800" b="1" dirty="0">
                <a:solidFill>
                  <a:srgbClr val="54440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зайти в школу </a:t>
            </a:r>
            <a:r>
              <a:rPr lang="ru-RU" sz="2800" b="1" dirty="0" smtClean="0">
                <a:solidFill>
                  <a:srgbClr val="54440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</a:p>
          <a:p>
            <a:pPr algn="ctr"/>
            <a:r>
              <a:rPr lang="ru-RU" sz="2800" b="1" dirty="0" smtClean="0">
                <a:solidFill>
                  <a:srgbClr val="54440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>
                <a:solidFill>
                  <a:srgbClr val="54440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приступить к учебному процессу</a:t>
            </a:r>
            <a:r>
              <a:rPr lang="ru-RU" sz="2800" b="1" dirty="0" smtClean="0">
                <a:solidFill>
                  <a:srgbClr val="54440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!</a:t>
            </a:r>
            <a:endParaRPr lang="ru-RU" sz="2800" b="1" dirty="0">
              <a:solidFill>
                <a:srgbClr val="544408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306063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Анна\Desktop\Untitled Export\Autumn_Foliage_Boards_45094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112"/>
            <a:ext cx="10260632" cy="6837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25758" y="116632"/>
            <a:ext cx="7344815" cy="6624736"/>
          </a:xfrm>
          <a:prstGeom prst="rect">
            <a:avLst/>
          </a:prstGeom>
          <a:solidFill>
            <a:schemeClr val="tx1">
              <a:lumMod val="85000"/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23528" y="1268760"/>
            <a:ext cx="6984776" cy="5321192"/>
          </a:xfrm>
        </p:spPr>
        <p:txBody>
          <a:bodyPr>
            <a:normAutofit fontScale="85000" lnSpcReduction="10000"/>
          </a:bodyPr>
          <a:lstStyle/>
          <a:p>
            <a:pPr marL="0" indent="457200" algn="just">
              <a:buNone/>
            </a:pPr>
            <a:r>
              <a:rPr lang="ru-RU" sz="3100" b="1" dirty="0" smtClean="0">
                <a:solidFill>
                  <a:srgbClr val="54440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Каждое </a:t>
            </a:r>
            <a:r>
              <a:rPr lang="ru-RU" sz="3100" b="1" dirty="0">
                <a:solidFill>
                  <a:srgbClr val="54440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утро классный руководитель будет ожидать Вас у школы в специально отведенной для класса зоне, строго по расписанию.</a:t>
            </a:r>
          </a:p>
          <a:p>
            <a:pPr marL="0" indent="0" algn="ctr">
              <a:buNone/>
            </a:pPr>
            <a:endParaRPr lang="ru-RU" sz="44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4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Главное</a:t>
            </a:r>
            <a:r>
              <a:rPr lang="ru-RU" sz="4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! Не опаздывать!</a:t>
            </a:r>
          </a:p>
          <a:p>
            <a:pPr marL="0" indent="0" algn="just">
              <a:buNone/>
            </a:pPr>
            <a:r>
              <a:rPr lang="ru-RU" sz="2800" b="1" dirty="0" smtClean="0">
                <a:solidFill>
                  <a:srgbClr val="54440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endParaRPr lang="ru-RU" sz="2800" b="1" dirty="0" smtClean="0">
              <a:solidFill>
                <a:srgbClr val="544408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457200" algn="just">
              <a:buNone/>
            </a:pPr>
            <a:r>
              <a:rPr lang="ru-RU" sz="3000" b="1" dirty="0">
                <a:solidFill>
                  <a:srgbClr val="54440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Постройтесь </a:t>
            </a:r>
            <a:r>
              <a:rPr lang="ru-RU" sz="3000" b="1" dirty="0">
                <a:solidFill>
                  <a:srgbClr val="54440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алфавитном порядке. Заранее приготовьте беспроводную смарт-карту (БСК) для входа (желательно разместить ее поверх одежды, чтобы при прохождении турникета не задерживать одноклассников).</a:t>
            </a:r>
          </a:p>
          <a:p>
            <a:pPr algn="just"/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23528" y="188640"/>
            <a:ext cx="6923112" cy="900336"/>
          </a:xfrm>
        </p:spPr>
        <p:txBody>
          <a:bodyPr/>
          <a:lstStyle/>
          <a:p>
            <a:pPr algn="ctr"/>
            <a:r>
              <a:rPr lang="ru-RU" b="1" cap="all" spc="0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Сбор у школы</a:t>
            </a:r>
          </a:p>
        </p:txBody>
      </p:sp>
    </p:spTree>
    <p:extLst>
      <p:ext uri="{BB962C8B-B14F-4D97-AF65-F5344CB8AC3E}">
        <p14:creationId xmlns:p14="http://schemas.microsoft.com/office/powerpoint/2010/main" val="38815516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5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00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Анна\Desktop\Untitled Export\Autumn_Foliage_Boards_45094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112"/>
            <a:ext cx="10260632" cy="6837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25758" y="116632"/>
            <a:ext cx="7344815" cy="6624736"/>
          </a:xfrm>
          <a:prstGeom prst="rect">
            <a:avLst/>
          </a:prstGeom>
          <a:solidFill>
            <a:schemeClr val="tx1">
              <a:lumMod val="85000"/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67544" y="836712"/>
            <a:ext cx="6840760" cy="5400600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2300" b="1" dirty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1.</a:t>
            </a:r>
            <a:r>
              <a:rPr lang="ru-RU" sz="2300" b="1" dirty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300" b="1" dirty="0">
                <a:solidFill>
                  <a:srgbClr val="54440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Строго по графику, за классным руководителем вы будете заходить в школу. Постарайтесь не подходить к ребятам других классов. Соблюдайте социальную дистанцию 1.5 метра. Следите за разметкой</a:t>
            </a:r>
            <a:r>
              <a:rPr lang="ru-RU" sz="2300" b="1" dirty="0">
                <a:solidFill>
                  <a:srgbClr val="54440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!</a:t>
            </a:r>
          </a:p>
          <a:p>
            <a:pPr marL="0" indent="0" algn="just">
              <a:buNone/>
            </a:pPr>
            <a:r>
              <a:rPr lang="ru-RU" sz="2300" b="1" dirty="0">
                <a:solidFill>
                  <a:srgbClr val="54440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300" b="1" dirty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sz="2300" b="1" dirty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300" b="1" dirty="0">
                <a:solidFill>
                  <a:srgbClr val="54440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После прохода через турникет школы всем обучающимся будут проводить утреннюю бесконтактную термометрию (измерять температуру). Для этого громко и четко произнеси свою Фамилию и Имя, протяните руку (освободив от одежды запястье) для измерения температуры. Классный руководитель внесет данные термометрии в журнал.</a:t>
            </a:r>
          </a:p>
          <a:p>
            <a:pPr marL="0" indent="0" algn="just">
              <a:buNone/>
            </a:pPr>
            <a:r>
              <a:rPr lang="ru-RU" sz="2300" b="1" dirty="0">
                <a:solidFill>
                  <a:srgbClr val="54440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300" b="1" dirty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ru-RU" sz="2300" b="1" dirty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300" b="1" dirty="0">
                <a:solidFill>
                  <a:srgbClr val="54440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входе в школу установлены дозаторы с антисептическими средствами. Просим Вас провести обработку рук.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95536" y="-387424"/>
            <a:ext cx="7128792" cy="1219200"/>
          </a:xfrm>
        </p:spPr>
        <p:txBody>
          <a:bodyPr/>
          <a:lstStyle/>
          <a:p>
            <a:pPr algn="ctr"/>
            <a:r>
              <a:rPr lang="ru-RU" b="1" cap="all" spc="0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Вход в школу</a:t>
            </a:r>
          </a:p>
        </p:txBody>
      </p:sp>
    </p:spTree>
    <p:extLst>
      <p:ext uri="{BB962C8B-B14F-4D97-AF65-F5344CB8AC3E}">
        <p14:creationId xmlns:p14="http://schemas.microsoft.com/office/powerpoint/2010/main" val="37669932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75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Анна\Desktop\Untitled Export\Autumn_Foliage_Boards_45094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112"/>
            <a:ext cx="10260632" cy="6837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25758" y="116632"/>
            <a:ext cx="7344815" cy="6624736"/>
          </a:xfrm>
          <a:prstGeom prst="rect">
            <a:avLst/>
          </a:prstGeom>
          <a:solidFill>
            <a:schemeClr val="tx1">
              <a:lumMod val="85000"/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51520" y="1340768"/>
            <a:ext cx="7139136" cy="5073352"/>
          </a:xfrm>
        </p:spPr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500" b="1" dirty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sz="2500" b="1" dirty="0" smtClean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500" b="1" dirty="0" smtClean="0">
                <a:solidFill>
                  <a:srgbClr val="54440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Организованно </a:t>
            </a:r>
            <a:r>
              <a:rPr lang="ru-RU" sz="2500" b="1" dirty="0">
                <a:solidFill>
                  <a:srgbClr val="54440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(следуя указаниям педагога), соблюдая требования разметки, пройдите в зону закрепленную за классом для переодевания</a:t>
            </a:r>
          </a:p>
          <a:p>
            <a:pPr marL="0" indent="0" algn="just">
              <a:buNone/>
            </a:pPr>
            <a:r>
              <a:rPr lang="ru-RU" sz="2500" b="1" dirty="0">
                <a:solidFill>
                  <a:srgbClr val="54440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500" b="1" dirty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sz="2500" b="1" dirty="0" smtClean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500" b="1" dirty="0" smtClean="0">
                <a:solidFill>
                  <a:srgbClr val="54440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Снимите </a:t>
            </a:r>
            <a:r>
              <a:rPr lang="ru-RU" sz="2500" b="1" dirty="0">
                <a:solidFill>
                  <a:srgbClr val="54440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верхнюю одежду, переоденьте сменную обувь. </a:t>
            </a:r>
            <a:r>
              <a:rPr lang="ru-RU" sz="2500" b="1" dirty="0">
                <a:solidFill>
                  <a:srgbClr val="54440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Повесьте вещи в гардероб, на закрепленную за классом вешалку.</a:t>
            </a:r>
          </a:p>
          <a:p>
            <a:pPr marL="0" indent="0" algn="ctr">
              <a:buNone/>
            </a:pPr>
            <a:r>
              <a:rPr lang="ru-RU" sz="30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Переодевайтесь быстро, не отвлекайтесь, не разговаривайте!</a:t>
            </a:r>
          </a:p>
          <a:p>
            <a:pPr marL="0" indent="0" algn="just">
              <a:buNone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500" b="1" dirty="0" smtClean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</a:t>
            </a:r>
            <a:r>
              <a:rPr lang="ru-RU" sz="2500" b="1" dirty="0" smtClean="0">
                <a:solidFill>
                  <a:srgbClr val="54440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Постройтесь. За </a:t>
            </a:r>
            <a:r>
              <a:rPr lang="ru-RU" sz="2500" b="1" dirty="0">
                <a:solidFill>
                  <a:srgbClr val="54440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учителем организованно пройдите в закрепленное за классом учебное помещение!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-99392"/>
            <a:ext cx="6923112" cy="1219200"/>
          </a:xfrm>
        </p:spPr>
        <p:txBody>
          <a:bodyPr/>
          <a:lstStyle/>
          <a:p>
            <a:pPr algn="ctr"/>
            <a:r>
              <a:rPr lang="ru-RU" b="1" cap="all" spc="0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Проход в гардероб</a:t>
            </a:r>
          </a:p>
        </p:txBody>
      </p:sp>
    </p:spTree>
    <p:extLst>
      <p:ext uri="{BB962C8B-B14F-4D97-AF65-F5344CB8AC3E}">
        <p14:creationId xmlns:p14="http://schemas.microsoft.com/office/powerpoint/2010/main" val="5254777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75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500"/>
                            </p:stCondLst>
                            <p:childTnLst>
                              <p:par>
                                <p:cTn id="29" presetID="42" presetClass="entr" presetSubtype="0" fill="hold" nodeType="after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Анна\Desktop\Untitled Export\Autumn_Foliage_Boards_45094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112"/>
            <a:ext cx="10260632" cy="6837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25758" y="116632"/>
            <a:ext cx="7344815" cy="6624736"/>
          </a:xfrm>
          <a:prstGeom prst="rect">
            <a:avLst/>
          </a:prstGeom>
          <a:solidFill>
            <a:schemeClr val="tx1">
              <a:lumMod val="85000"/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67544" y="1052736"/>
            <a:ext cx="6768752" cy="4968552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2400" b="1" dirty="0">
                <a:solidFill>
                  <a:srgbClr val="54440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400" b="1" dirty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</a:t>
            </a:r>
            <a:r>
              <a:rPr lang="ru-RU" sz="2400" b="1" dirty="0">
                <a:solidFill>
                  <a:srgbClr val="54440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Постройтесь</a:t>
            </a:r>
            <a:r>
              <a:rPr lang="ru-RU" sz="2400" b="1" dirty="0">
                <a:solidFill>
                  <a:srgbClr val="54440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Организовано следуйте за учителем в столовую.</a:t>
            </a:r>
          </a:p>
          <a:p>
            <a:pPr marL="0" indent="0" algn="just">
              <a:buNone/>
            </a:pPr>
            <a:r>
              <a:rPr lang="ru-RU" sz="2400" b="1" dirty="0">
                <a:solidFill>
                  <a:srgbClr val="54440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400" b="1" dirty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</a:t>
            </a:r>
            <a:r>
              <a:rPr lang="ru-RU" sz="2400" b="1" dirty="0">
                <a:solidFill>
                  <a:srgbClr val="54440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</a:t>
            </a:r>
            <a:r>
              <a:rPr lang="ru-RU" sz="2400" b="1" dirty="0">
                <a:solidFill>
                  <a:srgbClr val="54440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входе в столовую вымойте руки с мылом, или воспользуйтесь установленными дозаторами и обработайте руки с антисептическими средствами.</a:t>
            </a:r>
          </a:p>
          <a:p>
            <a:pPr marL="0" indent="0" algn="just">
              <a:buNone/>
            </a:pPr>
            <a:r>
              <a:rPr lang="ru-RU" sz="2400" b="1" dirty="0">
                <a:solidFill>
                  <a:srgbClr val="54440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400" b="1" dirty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</a:t>
            </a:r>
            <a:r>
              <a:rPr lang="ru-RU" sz="2400" b="1" dirty="0">
                <a:solidFill>
                  <a:srgbClr val="54440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Сядьте </a:t>
            </a:r>
            <a:r>
              <a:rPr lang="ru-RU" sz="2400" b="1" dirty="0">
                <a:solidFill>
                  <a:srgbClr val="54440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отведенное вам место. Во время завтрака не пересаживайтесь, не вставайте с мест, не ходите по столовой. Грязную посуду оставьте на столе.</a:t>
            </a:r>
          </a:p>
          <a:p>
            <a:pPr marL="0" indent="0" algn="just">
              <a:buNone/>
            </a:pPr>
            <a:r>
              <a:rPr lang="ru-RU" sz="2400" b="1" dirty="0">
                <a:solidFill>
                  <a:srgbClr val="54440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400" b="1" dirty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 </a:t>
            </a:r>
            <a:r>
              <a:rPr lang="ru-RU" sz="2400" b="1" dirty="0">
                <a:solidFill>
                  <a:srgbClr val="54440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После </a:t>
            </a:r>
            <a:r>
              <a:rPr lang="ru-RU" sz="2400" b="1" dirty="0">
                <a:solidFill>
                  <a:srgbClr val="54440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приема пищи постройтесь и организованно за учителем покиньте столовую. Постарайтесь не подходить к ребятам других классов</a:t>
            </a:r>
            <a:r>
              <a:rPr lang="ru-RU" sz="2400" b="1" dirty="0">
                <a:solidFill>
                  <a:srgbClr val="54440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!</a:t>
            </a:r>
            <a:endParaRPr lang="ru-RU" sz="2400" b="1" dirty="0">
              <a:solidFill>
                <a:srgbClr val="544408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-243408"/>
            <a:ext cx="6768752" cy="12192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cap="all" spc="0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Посещение столовой</a:t>
            </a:r>
          </a:p>
        </p:txBody>
      </p:sp>
    </p:spTree>
    <p:extLst>
      <p:ext uri="{BB962C8B-B14F-4D97-AF65-F5344CB8AC3E}">
        <p14:creationId xmlns:p14="http://schemas.microsoft.com/office/powerpoint/2010/main" val="17959793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75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500"/>
                            </p:stCondLst>
                            <p:childTnLst>
                              <p:par>
                                <p:cTn id="29" presetID="42" presetClass="entr" presetSubtype="0" fill="hold" nodeType="after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Анна\Desktop\Untitled Export\Autumn_Foliage_Boards_45094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112"/>
            <a:ext cx="10260632" cy="6837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25758" y="116632"/>
            <a:ext cx="7344815" cy="6624736"/>
          </a:xfrm>
          <a:prstGeom prst="rect">
            <a:avLst/>
          </a:prstGeom>
          <a:solidFill>
            <a:schemeClr val="tx1">
              <a:lumMod val="85000"/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67544" y="980728"/>
            <a:ext cx="7003029" cy="5184576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2400" b="1" dirty="0">
                <a:solidFill>
                  <a:srgbClr val="54440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Привычных для Вас перемен теперь не будет!</a:t>
            </a:r>
          </a:p>
          <a:p>
            <a:pPr marL="0" indent="0" algn="ctr">
              <a:buNone/>
            </a:pPr>
            <a:r>
              <a:rPr lang="ru-RU" sz="2400" b="1" dirty="0">
                <a:solidFill>
                  <a:srgbClr val="54440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 мы постараемся сделать перемены максимально комфортными для вашего отдыха</a:t>
            </a:r>
            <a:r>
              <a:rPr lang="ru-RU" sz="2400" b="1" dirty="0" smtClean="0">
                <a:solidFill>
                  <a:srgbClr val="54440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!</a:t>
            </a:r>
          </a:p>
          <a:p>
            <a:pPr marL="0" indent="0" algn="ctr">
              <a:buNone/>
            </a:pPr>
            <a:endParaRPr lang="ru-RU" sz="1800" b="1" dirty="0">
              <a:solidFill>
                <a:srgbClr val="544408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sz="2400" b="1" dirty="0">
                <a:solidFill>
                  <a:srgbClr val="54440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100" b="1" dirty="0">
                <a:solidFill>
                  <a:srgbClr val="54440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</a:t>
            </a:r>
            <a:r>
              <a:rPr lang="ru-RU" sz="2100" b="1" dirty="0">
                <a:solidFill>
                  <a:srgbClr val="54440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каждого класса (согласно расписанию) установлено время начала уроков и перемен. Это сделано для того, чтобы исключить общение обучающихся разных классов. Не допустить скопления детей в рекреационных зонах. Соблюдайте социальную дистанцию 1.5метра.</a:t>
            </a:r>
          </a:p>
          <a:p>
            <a:pPr marL="0" indent="0" algn="just">
              <a:buNone/>
            </a:pPr>
            <a:r>
              <a:rPr lang="ru-RU" sz="2100" b="1" dirty="0">
                <a:solidFill>
                  <a:srgbClr val="54440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Во </a:t>
            </a:r>
            <a:r>
              <a:rPr lang="ru-RU" sz="2100" b="1" dirty="0">
                <a:solidFill>
                  <a:srgbClr val="54440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время перемен (по графику) в каждом помещении </a:t>
            </a:r>
            <a:r>
              <a:rPr lang="ru-RU" sz="2100" b="1" dirty="0">
                <a:solidFill>
                  <a:srgbClr val="54440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будет проводиться </a:t>
            </a:r>
            <a:r>
              <a:rPr lang="ru-RU" sz="2100" b="1" dirty="0">
                <a:solidFill>
                  <a:srgbClr val="54440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дезинфекция (обработка рабочих поверхностей, пола, дверных ручек).</a:t>
            </a:r>
          </a:p>
          <a:p>
            <a:pPr marL="0" indent="0" algn="just">
              <a:buNone/>
            </a:pPr>
            <a:r>
              <a:rPr lang="ru-RU" sz="2100" b="1" dirty="0">
                <a:solidFill>
                  <a:srgbClr val="54440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Также </a:t>
            </a:r>
            <a:r>
              <a:rPr lang="ru-RU" sz="2100" b="1" dirty="0">
                <a:solidFill>
                  <a:srgbClr val="54440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 время Вашего отсутствия в классе будет проводиться сквозное проветривание помещения</a:t>
            </a:r>
            <a:r>
              <a:rPr lang="ru-RU" sz="2100" b="1" dirty="0" smtClean="0">
                <a:solidFill>
                  <a:srgbClr val="54440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100" b="1" dirty="0">
              <a:solidFill>
                <a:srgbClr val="544408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25758" y="-315416"/>
            <a:ext cx="7344815" cy="1219200"/>
          </a:xfrm>
        </p:spPr>
        <p:txBody>
          <a:bodyPr/>
          <a:lstStyle/>
          <a:p>
            <a:pPr algn="ctr"/>
            <a:r>
              <a:rPr lang="ru-RU" b="1" cap="all" spc="0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Перемены</a:t>
            </a:r>
          </a:p>
        </p:txBody>
      </p:sp>
    </p:spTree>
    <p:extLst>
      <p:ext uri="{BB962C8B-B14F-4D97-AF65-F5344CB8AC3E}">
        <p14:creationId xmlns:p14="http://schemas.microsoft.com/office/powerpoint/2010/main" val="5830981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42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4000"/>
                            </p:stCondLst>
                            <p:childTnLst>
                              <p:par>
                                <p:cTn id="28" presetID="42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7000"/>
                            </p:stCondLst>
                            <p:childTnLst>
                              <p:par>
                                <p:cTn id="34" presetID="42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Анна\Desktop\Untitled Export\Autumn_Foliage_Boards_45094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112"/>
            <a:ext cx="10260632" cy="6837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25758" y="116632"/>
            <a:ext cx="7344815" cy="6624736"/>
          </a:xfrm>
          <a:prstGeom prst="rect">
            <a:avLst/>
          </a:prstGeom>
          <a:solidFill>
            <a:schemeClr val="tx1">
              <a:lumMod val="85000"/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57200" y="1524000"/>
            <a:ext cx="6779096" cy="4785320"/>
          </a:xfrm>
        </p:spPr>
        <p:txBody>
          <a:bodyPr/>
          <a:lstStyle/>
          <a:p>
            <a:pPr marL="0" indent="0" algn="just">
              <a:buNone/>
            </a:pPr>
            <a:r>
              <a:rPr lang="ru-RU" dirty="0" smtClean="0"/>
              <a:t> </a:t>
            </a:r>
            <a:r>
              <a:rPr lang="ru-RU" sz="2800" b="1" dirty="0">
                <a:solidFill>
                  <a:srgbClr val="54440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Не </a:t>
            </a:r>
            <a:r>
              <a:rPr lang="ru-RU" sz="2800" b="1" dirty="0">
                <a:solidFill>
                  <a:srgbClr val="54440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допускается скопление детей в помещениях санузлов. </a:t>
            </a:r>
            <a:r>
              <a:rPr lang="ru-RU" sz="2800" b="1" dirty="0">
                <a:solidFill>
                  <a:srgbClr val="54440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Просим Вас соблюдать социальную дистанцию 1.5 метра</a:t>
            </a:r>
            <a:r>
              <a:rPr lang="ru-RU" sz="2800" b="1" dirty="0" smtClean="0">
                <a:solidFill>
                  <a:srgbClr val="54440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!</a:t>
            </a:r>
          </a:p>
          <a:p>
            <a:pPr marL="0" indent="0" algn="just">
              <a:buNone/>
            </a:pPr>
            <a:endParaRPr lang="ru-RU" sz="2800" b="1" dirty="0">
              <a:solidFill>
                <a:srgbClr val="544408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sz="2800" b="1" dirty="0">
                <a:solidFill>
                  <a:srgbClr val="54440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После </a:t>
            </a:r>
            <a:r>
              <a:rPr lang="ru-RU" sz="2800" b="1" dirty="0">
                <a:solidFill>
                  <a:srgbClr val="54440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посещения туалета не забудьте вымыть руки с мылом, или воспользуйтесь установленными дозаторами и обработайте руки с антисептическими средствами.</a:t>
            </a:r>
          </a:p>
          <a:p>
            <a:pPr algn="just"/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25758" y="-27384"/>
            <a:ext cx="7344815" cy="1219200"/>
          </a:xfrm>
        </p:spPr>
        <p:txBody>
          <a:bodyPr/>
          <a:lstStyle/>
          <a:p>
            <a:pPr algn="ctr"/>
            <a:r>
              <a:rPr lang="ru-RU" b="1" cap="all" spc="0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Посещение туалета</a:t>
            </a:r>
          </a:p>
        </p:txBody>
      </p:sp>
    </p:spTree>
    <p:extLst>
      <p:ext uri="{BB962C8B-B14F-4D97-AF65-F5344CB8AC3E}">
        <p14:creationId xmlns:p14="http://schemas.microsoft.com/office/powerpoint/2010/main" val="18287594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119</TotalTime>
  <Words>153</Words>
  <Application>Microsoft Office PowerPoint</Application>
  <PresentationFormat>Экран (4:3)</PresentationFormat>
  <Paragraphs>50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Бумажная</vt:lpstr>
      <vt:lpstr>Дорогие ребята!</vt:lpstr>
      <vt:lpstr>Презентация PowerPoint</vt:lpstr>
      <vt:lpstr>Чтобы остаться здоровым, избежать заражения вирусом, сохранить дружественную обстановку в школе просим Вас соблюдать следующие правила: </vt:lpstr>
      <vt:lpstr>Сбор у школы</vt:lpstr>
      <vt:lpstr>Вход в школу</vt:lpstr>
      <vt:lpstr>Проход в гардероб</vt:lpstr>
      <vt:lpstr>Посещение столовой</vt:lpstr>
      <vt:lpstr>Перемены</vt:lpstr>
      <vt:lpstr>Посещение туалета</vt:lpstr>
      <vt:lpstr>Рециркуляция-дезинфекция воздушной среды.</vt:lpstr>
      <vt:lpstr>Наша школа - НАШ ДОМ.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Дорогие ребята!</dc:title>
  <dc:creator>ГБОУ СОШ № 467</dc:creator>
  <cp:lastModifiedBy>Анна</cp:lastModifiedBy>
  <cp:revision>13</cp:revision>
  <cp:lastPrinted>2020-09-01T22:39:11Z</cp:lastPrinted>
  <dcterms:created xsi:type="dcterms:W3CDTF">2020-08-21T06:57:13Z</dcterms:created>
  <dcterms:modified xsi:type="dcterms:W3CDTF">2020-09-01T22:43:16Z</dcterms:modified>
</cp:coreProperties>
</file>